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BF654B7-FEF4-4866-8EC3-E25B01DE1D12}" type="datetimeFigureOut">
              <a:rPr lang="en-US" smtClean="0"/>
              <a:pPr/>
              <a:t>9/19/2011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5EE3CBA-4CB6-4F7E-9CE7-647BCAEF812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F654B7-FEF4-4866-8EC3-E25B01DE1D12}" type="datetimeFigureOut">
              <a:rPr lang="en-US" smtClean="0"/>
              <a:pPr/>
              <a:t>9/19/2011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EE3CBA-4CB6-4F7E-9CE7-647BCAEF812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F654B7-FEF4-4866-8EC3-E25B01DE1D12}" type="datetimeFigureOut">
              <a:rPr lang="en-US" smtClean="0"/>
              <a:pPr/>
              <a:t>9/19/2011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EE3CBA-4CB6-4F7E-9CE7-647BCAEF812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F654B7-FEF4-4866-8EC3-E25B01DE1D12}" type="datetimeFigureOut">
              <a:rPr lang="en-US" smtClean="0"/>
              <a:pPr/>
              <a:t>9/19/2011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EE3CBA-4CB6-4F7E-9CE7-647BCAEF812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BF654B7-FEF4-4866-8EC3-E25B01DE1D12}" type="datetimeFigureOut">
              <a:rPr lang="en-US" smtClean="0"/>
              <a:pPr/>
              <a:t>9/19/2011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EE3CBA-4CB6-4F7E-9CE7-647BCAEF812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BF654B7-FEF4-4866-8EC3-E25B01DE1D12}" type="datetimeFigureOut">
              <a:rPr lang="en-US" smtClean="0"/>
              <a:pPr/>
              <a:t>9/19/2011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EE3CBA-4CB6-4F7E-9CE7-647BCAEF812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BF654B7-FEF4-4866-8EC3-E25B01DE1D12}" type="datetimeFigureOut">
              <a:rPr lang="en-US" smtClean="0"/>
              <a:pPr/>
              <a:t>9/19/2011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EE3CBA-4CB6-4F7E-9CE7-647BCAEF812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BF654B7-FEF4-4866-8EC3-E25B01DE1D12}" type="datetimeFigureOut">
              <a:rPr lang="en-US" smtClean="0"/>
              <a:pPr/>
              <a:t>9/19/2011</a:t>
            </a:fld>
            <a:endParaRPr lang="en-US"/>
          </a:p>
        </p:txBody>
      </p:sp>
      <p:sp>
        <p:nvSpPr>
          <p:cNvPr id="8" name="Slide Number Placeholder 7"/>
          <p:cNvSpPr>
            <a:spLocks noGrp="1"/>
          </p:cNvSpPr>
          <p:nvPr>
            <p:ph type="sldNum" sz="quarter" idx="11"/>
          </p:nvPr>
        </p:nvSpPr>
        <p:spPr/>
        <p:txBody>
          <a:bodyPr/>
          <a:lstStyle/>
          <a:p>
            <a:fld id="{25EE3CBA-4CB6-4F7E-9CE7-647BCAEF8126}"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654B7-FEF4-4866-8EC3-E25B01DE1D12}" type="datetimeFigureOut">
              <a:rPr lang="en-US" smtClean="0"/>
              <a:pPr/>
              <a:t>9/19/2011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EE3CBA-4CB6-4F7E-9CE7-647BCAEF812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BF654B7-FEF4-4866-8EC3-E25B01DE1D12}" type="datetimeFigureOut">
              <a:rPr lang="en-US" smtClean="0"/>
              <a:pPr/>
              <a:t>9/19/2011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25EE3CBA-4CB6-4F7E-9CE7-647BCAEF812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6BF654B7-FEF4-4866-8EC3-E25B01DE1D12}" type="datetimeFigureOut">
              <a:rPr lang="en-US" smtClean="0"/>
              <a:pPr/>
              <a:t>9/19/2011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EE3CBA-4CB6-4F7E-9CE7-647BCAEF812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6BF654B7-FEF4-4866-8EC3-E25B01DE1D12}" type="datetimeFigureOut">
              <a:rPr lang="en-US" smtClean="0"/>
              <a:pPr/>
              <a:t>9/19/2011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25EE3CBA-4CB6-4F7E-9CE7-647BCAEF812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borscht-1.jpg"/>
          <p:cNvPicPr>
            <a:picLocks noChangeAspect="1"/>
          </p:cNvPicPr>
          <p:nvPr/>
        </p:nvPicPr>
        <p:blipFill>
          <a:blip r:embed="rId2" cstate="print"/>
          <a:stretch>
            <a:fillRect/>
          </a:stretch>
        </p:blipFill>
        <p:spPr>
          <a:xfrm>
            <a:off x="381000" y="838200"/>
            <a:ext cx="3810000" cy="2505075"/>
          </a:xfrm>
          <a:prstGeom prst="rect">
            <a:avLst/>
          </a:prstGeom>
        </p:spPr>
      </p:pic>
      <p:pic>
        <p:nvPicPr>
          <p:cNvPr id="3" name="Picture 2" descr="blini.jpg"/>
          <p:cNvPicPr>
            <a:picLocks noChangeAspect="1"/>
          </p:cNvPicPr>
          <p:nvPr/>
        </p:nvPicPr>
        <p:blipFill>
          <a:blip r:embed="rId3" cstate="print"/>
          <a:stretch>
            <a:fillRect/>
          </a:stretch>
        </p:blipFill>
        <p:spPr>
          <a:xfrm>
            <a:off x="3810000" y="1143000"/>
            <a:ext cx="4292600" cy="3219450"/>
          </a:xfrm>
          <a:prstGeom prst="rect">
            <a:avLst/>
          </a:prstGeom>
        </p:spPr>
      </p:pic>
      <p:pic>
        <p:nvPicPr>
          <p:cNvPr id="4" name="Picture 3" descr="bread.jpg"/>
          <p:cNvPicPr>
            <a:picLocks noChangeAspect="1"/>
          </p:cNvPicPr>
          <p:nvPr/>
        </p:nvPicPr>
        <p:blipFill>
          <a:blip r:embed="rId4" cstate="print"/>
          <a:srcRect l="1818" t="10909" r="1818" b="12727"/>
          <a:stretch>
            <a:fillRect/>
          </a:stretch>
        </p:blipFill>
        <p:spPr>
          <a:xfrm>
            <a:off x="1066800" y="3124200"/>
            <a:ext cx="4038600" cy="3200400"/>
          </a:xfrm>
          <a:prstGeom prst="rect">
            <a:avLst/>
          </a:prstGeom>
          <a:ln>
            <a:noFill/>
          </a:ln>
          <a:effectLst>
            <a:softEdge rad="112500"/>
          </a:effectLst>
        </p:spPr>
      </p:pic>
      <p:sp>
        <p:nvSpPr>
          <p:cNvPr id="5" name="TextBox 4"/>
          <p:cNvSpPr txBox="1"/>
          <p:nvPr/>
        </p:nvSpPr>
        <p:spPr>
          <a:xfrm>
            <a:off x="0" y="0"/>
            <a:ext cx="9144000" cy="6524863"/>
          </a:xfrm>
          <a:prstGeom prst="rect">
            <a:avLst/>
          </a:prstGeom>
          <a:noFill/>
        </p:spPr>
        <p:txBody>
          <a:bodyPr wrap="square" rtlCol="0">
            <a:spAutoFit/>
          </a:bodyPr>
          <a:lstStyle/>
          <a:p>
            <a:r>
              <a:rPr lang="en-US" b="1" dirty="0" smtClean="0"/>
              <a:t>Borscht </a:t>
            </a:r>
            <a:r>
              <a:rPr lang="en-US" b="1" dirty="0" smtClean="0"/>
              <a:t>Recipe</a:t>
            </a:r>
            <a:endParaRPr lang="en-US" dirty="0" smtClean="0"/>
          </a:p>
          <a:p>
            <a:r>
              <a:rPr lang="en-US" sz="1600" b="1" cap="all" dirty="0" smtClean="0"/>
              <a:t>Ingredients</a:t>
            </a:r>
            <a:endParaRPr lang="en-US" sz="1600" dirty="0" smtClean="0"/>
          </a:p>
          <a:p>
            <a:pPr lvl="0"/>
            <a:r>
              <a:rPr lang="en-US" sz="1600" dirty="0" smtClean="0"/>
              <a:t>8 cups beef broth*</a:t>
            </a:r>
          </a:p>
          <a:p>
            <a:pPr lvl="0"/>
            <a:r>
              <a:rPr lang="en-US" sz="1600" dirty="0" smtClean="0"/>
              <a:t>1 pound slice of meaty bone-in beef shank</a:t>
            </a:r>
          </a:p>
          <a:p>
            <a:pPr lvl="0"/>
            <a:r>
              <a:rPr lang="en-US" sz="1600" dirty="0" smtClean="0"/>
              <a:t>1 large onion, peeled, quartered</a:t>
            </a:r>
          </a:p>
          <a:p>
            <a:pPr lvl="0"/>
            <a:r>
              <a:rPr lang="en-US" sz="1600" dirty="0" smtClean="0"/>
              <a:t>4 large beets, peeled, chopped</a:t>
            </a:r>
          </a:p>
          <a:p>
            <a:pPr lvl="0"/>
            <a:r>
              <a:rPr lang="en-US" sz="1600" dirty="0" smtClean="0"/>
              <a:t>4 carrots, peeled, chopped</a:t>
            </a:r>
          </a:p>
          <a:p>
            <a:pPr lvl="0"/>
            <a:r>
              <a:rPr lang="en-US" sz="1600" dirty="0" smtClean="0"/>
              <a:t>1 large russet potato, peeled, cut into 1/2-inch cubes</a:t>
            </a:r>
          </a:p>
          <a:p>
            <a:pPr lvl="0"/>
            <a:r>
              <a:rPr lang="en-US" sz="1600" dirty="0" smtClean="0"/>
              <a:t>2 cups thinly sliced cabbage</a:t>
            </a:r>
          </a:p>
          <a:p>
            <a:pPr lvl="0"/>
            <a:r>
              <a:rPr lang="en-US" sz="1600" dirty="0" smtClean="0"/>
              <a:t>3/4 cup chopped fresh dill</a:t>
            </a:r>
          </a:p>
          <a:p>
            <a:pPr lvl="0"/>
            <a:r>
              <a:rPr lang="en-US" sz="1600" dirty="0" smtClean="0"/>
              <a:t>3 Tbsp red wine vinegar</a:t>
            </a:r>
          </a:p>
          <a:p>
            <a:pPr lvl="0"/>
            <a:r>
              <a:rPr lang="en-US" sz="1600" dirty="0" smtClean="0"/>
              <a:t>1 cup sour cream</a:t>
            </a:r>
          </a:p>
          <a:p>
            <a:pPr lvl="0"/>
            <a:r>
              <a:rPr lang="en-US" sz="1600" dirty="0" smtClean="0"/>
              <a:t>Salt and pepper to taste</a:t>
            </a:r>
          </a:p>
          <a:p>
            <a:r>
              <a:rPr lang="en-US" sz="1600" i="1" dirty="0" smtClean="0"/>
              <a:t>*Use gluten-free broth if you are cooking gluten-free</a:t>
            </a:r>
            <a:endParaRPr lang="en-US" sz="1600" dirty="0" smtClean="0"/>
          </a:p>
          <a:p>
            <a:r>
              <a:rPr lang="en-US" sz="1600" b="1" cap="all" dirty="0" smtClean="0"/>
              <a:t>Method</a:t>
            </a:r>
            <a:endParaRPr lang="en-US" sz="1600" dirty="0" smtClean="0"/>
          </a:p>
          <a:p>
            <a:r>
              <a:rPr lang="en-US" sz="1600" b="1" dirty="0" smtClean="0"/>
              <a:t>1</a:t>
            </a:r>
            <a:r>
              <a:rPr lang="en-US" sz="1600" dirty="0" smtClean="0"/>
              <a:t> Bring 4 cups of the beef broth, the beef shank, and onion to boil in large pot. Reduce heat, cover, and simmer until meat is tender, about 1 hour 30 minutes. </a:t>
            </a:r>
          </a:p>
          <a:p>
            <a:r>
              <a:rPr lang="en-US" sz="1600" b="1" dirty="0" smtClean="0"/>
              <a:t>2</a:t>
            </a:r>
            <a:r>
              <a:rPr lang="en-US" sz="1600" dirty="0" smtClean="0"/>
              <a:t> Transfer meat to work surface; trim fat, sinew and bone and discard. Chop meat; cover and chill. Cool broth slightly. Chill in pot until cold, at least 4 hours and up to 1 day.</a:t>
            </a:r>
          </a:p>
          <a:p>
            <a:r>
              <a:rPr lang="en-US" sz="1600" b="1" dirty="0" smtClean="0"/>
              <a:t>3</a:t>
            </a:r>
            <a:r>
              <a:rPr lang="en-US" sz="1600" dirty="0" smtClean="0"/>
              <a:t> Spoon fat from top of chilled broth and discard. Add remaining 4 cups broth, beets, carrots, and potato; bring to boil. Reduce heat, cover, and simmer until vegetables are tender, about 30 minutes. </a:t>
            </a:r>
          </a:p>
          <a:p>
            <a:r>
              <a:rPr lang="en-US" sz="1600" b="1" dirty="0" smtClean="0"/>
              <a:t>4</a:t>
            </a:r>
            <a:r>
              <a:rPr lang="en-US" sz="1600" dirty="0" smtClean="0"/>
              <a:t> Stir in meat, cabbage and 1/2 cup dill; cook until cabbage is tender, about 15 minutes. Season to taste with salt and pepper. Stir in vinegar. </a:t>
            </a:r>
          </a:p>
          <a:p>
            <a:r>
              <a:rPr lang="en-US" sz="1600" dirty="0" smtClean="0"/>
              <a:t>Ladle soup into bowls. Top with sour cream and remaining 1/4 cup dill.</a:t>
            </a:r>
          </a:p>
          <a:p>
            <a:r>
              <a:rPr lang="en-US" sz="1600" b="1" dirty="0" smtClean="0"/>
              <a:t>Yield:</a:t>
            </a:r>
            <a:r>
              <a:rPr lang="en-US" sz="1600" dirty="0" smtClean="0"/>
              <a:t> Serves 6.</a:t>
            </a:r>
          </a:p>
          <a:p>
            <a:endParaRPr lang="en-US"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borscht-1.jpg"/>
          <p:cNvPicPr>
            <a:picLocks noChangeAspect="1"/>
          </p:cNvPicPr>
          <p:nvPr/>
        </p:nvPicPr>
        <p:blipFill>
          <a:blip r:embed="rId2" cstate="print"/>
          <a:stretch>
            <a:fillRect/>
          </a:stretch>
        </p:blipFill>
        <p:spPr>
          <a:xfrm>
            <a:off x="381000" y="838200"/>
            <a:ext cx="3810000" cy="2505075"/>
          </a:xfrm>
          <a:prstGeom prst="rect">
            <a:avLst/>
          </a:prstGeom>
        </p:spPr>
      </p:pic>
      <p:pic>
        <p:nvPicPr>
          <p:cNvPr id="3" name="Picture 2" descr="blini.jpg"/>
          <p:cNvPicPr>
            <a:picLocks noChangeAspect="1"/>
          </p:cNvPicPr>
          <p:nvPr/>
        </p:nvPicPr>
        <p:blipFill>
          <a:blip r:embed="rId3" cstate="print"/>
          <a:stretch>
            <a:fillRect/>
          </a:stretch>
        </p:blipFill>
        <p:spPr>
          <a:xfrm>
            <a:off x="3810000" y="1143000"/>
            <a:ext cx="4292600" cy="3219450"/>
          </a:xfrm>
          <a:prstGeom prst="rect">
            <a:avLst/>
          </a:prstGeom>
        </p:spPr>
      </p:pic>
      <p:pic>
        <p:nvPicPr>
          <p:cNvPr id="4" name="Picture 3" descr="bread.jpg"/>
          <p:cNvPicPr>
            <a:picLocks noChangeAspect="1"/>
          </p:cNvPicPr>
          <p:nvPr/>
        </p:nvPicPr>
        <p:blipFill>
          <a:blip r:embed="rId4" cstate="print"/>
          <a:srcRect l="1818" t="10909" r="1818" b="12727"/>
          <a:stretch>
            <a:fillRect/>
          </a:stretch>
        </p:blipFill>
        <p:spPr>
          <a:xfrm>
            <a:off x="1066800" y="3124200"/>
            <a:ext cx="4038600" cy="3200400"/>
          </a:xfrm>
          <a:prstGeom prst="rect">
            <a:avLst/>
          </a:prstGeom>
          <a:ln>
            <a:noFill/>
          </a:ln>
          <a:effectLst>
            <a:softEdge rad="112500"/>
          </a:effectLst>
        </p:spPr>
      </p:pic>
      <p:sp>
        <p:nvSpPr>
          <p:cNvPr id="5" name="TextBox 4"/>
          <p:cNvSpPr txBox="1"/>
          <p:nvPr/>
        </p:nvSpPr>
        <p:spPr>
          <a:xfrm>
            <a:off x="0" y="0"/>
            <a:ext cx="9144000" cy="5016758"/>
          </a:xfrm>
          <a:prstGeom prst="rect">
            <a:avLst/>
          </a:prstGeom>
          <a:noFill/>
        </p:spPr>
        <p:txBody>
          <a:bodyPr wrap="square" rtlCol="0">
            <a:spAutoFit/>
          </a:bodyPr>
          <a:lstStyle/>
          <a:p>
            <a:r>
              <a:rPr lang="en-US" sz="1600" b="1" dirty="0" err="1" smtClean="0"/>
              <a:t>Blini</a:t>
            </a:r>
            <a:r>
              <a:rPr lang="en-US" sz="1600" b="1" dirty="0" smtClean="0"/>
              <a:t> recipe</a:t>
            </a:r>
            <a:endParaRPr lang="en-US" sz="1600" dirty="0" smtClean="0"/>
          </a:p>
          <a:p>
            <a:r>
              <a:rPr lang="en-US" sz="1600" b="1" dirty="0" smtClean="0"/>
              <a:t>Ingredients</a:t>
            </a:r>
            <a:endParaRPr lang="en-US" sz="1600" dirty="0" smtClean="0"/>
          </a:p>
          <a:p>
            <a:pPr lvl="0"/>
            <a:r>
              <a:rPr lang="en-US" sz="1600" dirty="0" smtClean="0"/>
              <a:t>2 eggs</a:t>
            </a:r>
          </a:p>
          <a:p>
            <a:pPr lvl="0"/>
            <a:r>
              <a:rPr lang="en-US" sz="1600" dirty="0" smtClean="0"/>
              <a:t>1 tablespoon white sugar</a:t>
            </a:r>
          </a:p>
          <a:p>
            <a:pPr lvl="0"/>
            <a:r>
              <a:rPr lang="en-US" sz="1600" dirty="0" smtClean="0"/>
              <a:t>1/3 teaspoon salt</a:t>
            </a:r>
          </a:p>
          <a:p>
            <a:pPr lvl="0"/>
            <a:r>
              <a:rPr lang="en-US" sz="1600" dirty="0" smtClean="0"/>
              <a:t>1/2 cup all-purpose flour</a:t>
            </a:r>
          </a:p>
          <a:p>
            <a:pPr lvl="0"/>
            <a:r>
              <a:rPr lang="en-US" sz="1600" dirty="0" smtClean="0"/>
              <a:t>2 1/2 cups milk</a:t>
            </a:r>
          </a:p>
          <a:p>
            <a:pPr lvl="0"/>
            <a:r>
              <a:rPr lang="en-US" sz="1600" dirty="0" smtClean="0"/>
              <a:t>1 tablespoon vegetable oil</a:t>
            </a:r>
          </a:p>
          <a:p>
            <a:pPr lvl="0"/>
            <a:r>
              <a:rPr lang="en-US" sz="1600" dirty="0" smtClean="0"/>
              <a:t>1 tablespoon butter</a:t>
            </a:r>
          </a:p>
          <a:p>
            <a:r>
              <a:rPr lang="en-US" sz="1600" b="1" dirty="0" smtClean="0"/>
              <a:t>Directions</a:t>
            </a:r>
            <a:endParaRPr lang="en-US" sz="1600" dirty="0" smtClean="0"/>
          </a:p>
          <a:p>
            <a:pPr lvl="0"/>
            <a:r>
              <a:rPr lang="en-US" sz="1600" dirty="0" smtClean="0"/>
              <a:t>In a medium bowl, whisk together the eggs, sugar, and salt. Sift the flour into the bowl, and stir in along with the milk. Mix until smooth and well blended. The batter should be thin. </a:t>
            </a:r>
          </a:p>
          <a:p>
            <a:pPr lvl="0"/>
            <a:r>
              <a:rPr lang="en-US" sz="1600" dirty="0" smtClean="0"/>
              <a:t>Heat a griddle or skillet over medium heat. Lightly oil the pan or spray with cooking spray. Pour about 2 tablespoons of the batter, or as much as desired, into the pan. Tilt the pan to spread the batter out evenly. When the edges are crisp looking and the center appears dry, slide a spatula carefully under the </a:t>
            </a:r>
            <a:r>
              <a:rPr lang="en-US" sz="1600" dirty="0" err="1" smtClean="0"/>
              <a:t>blin</a:t>
            </a:r>
            <a:r>
              <a:rPr lang="en-US" sz="1600" dirty="0" smtClean="0"/>
              <a:t>. Flip, and cook for about 1 minute on the other side, or until lightly browned. </a:t>
            </a:r>
          </a:p>
          <a:p>
            <a:pPr lvl="0"/>
            <a:r>
              <a:rPr lang="en-US" sz="1600" dirty="0" smtClean="0"/>
              <a:t>Remove </a:t>
            </a:r>
            <a:r>
              <a:rPr lang="en-US" sz="1600" dirty="0" err="1" smtClean="0"/>
              <a:t>blini</a:t>
            </a:r>
            <a:r>
              <a:rPr lang="en-US" sz="1600" dirty="0" smtClean="0"/>
              <a:t> to a plate. Put a little butter on top, and continue to stack the </a:t>
            </a:r>
            <a:r>
              <a:rPr lang="en-US" sz="1600" dirty="0" err="1" smtClean="0"/>
              <a:t>blini</a:t>
            </a:r>
            <a:r>
              <a:rPr lang="en-US" sz="1600" dirty="0" smtClean="0"/>
              <a:t> on top of each other. To serve, spread with desired filling, then fold in half, and in half again to form a triangle. </a:t>
            </a:r>
            <a:r>
              <a:rPr lang="en-US" sz="1600" dirty="0" err="1" smtClean="0"/>
              <a:t>Mmm</a:t>
            </a:r>
            <a:r>
              <a:rPr lang="en-US" sz="1600" dirty="0" smtClean="0"/>
              <a:t> </a:t>
            </a:r>
            <a:r>
              <a:rPr lang="en-US" sz="1600" dirty="0" err="1" smtClean="0"/>
              <a:t>Mmm</a:t>
            </a:r>
            <a:r>
              <a:rPr lang="en-US" sz="1600" dirty="0" smtClean="0"/>
              <a:t>! </a:t>
            </a:r>
          </a:p>
          <a:p>
            <a:endParaRPr lang="en-US" sz="1600"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23</TotalTime>
  <Words>466</Words>
  <Application>Microsoft Office PowerPoint</Application>
  <PresentationFormat>On-screen Show (4:3)</PresentationFormat>
  <Paragraphs>34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Technic</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MCC116</dc:creator>
  <cp:lastModifiedBy>MCC116</cp:lastModifiedBy>
  <cp:revision>3</cp:revision>
  <dcterms:created xsi:type="dcterms:W3CDTF">2011-09-16T18:40:06Z</dcterms:created>
  <dcterms:modified xsi:type="dcterms:W3CDTF">2011-09-19T18:27:23Z</dcterms:modified>
</cp:coreProperties>
</file>